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3" r:id="rId6"/>
    <p:sldId id="262" r:id="rId7"/>
    <p:sldId id="259" r:id="rId8"/>
    <p:sldId id="261" r:id="rId9"/>
    <p:sldId id="265" r:id="rId10"/>
    <p:sldId id="266" r:id="rId11"/>
    <p:sldId id="264" r:id="rId12"/>
    <p:sldId id="267" r:id="rId13"/>
    <p:sldId id="268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15A-324F-4365-A046-A411317B7BBE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CE1F-72BC-49F4-8DF9-56BD1208B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951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15A-324F-4365-A046-A411317B7BBE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CE1F-72BC-49F4-8DF9-56BD1208B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683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15A-324F-4365-A046-A411317B7BBE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CE1F-72BC-49F4-8DF9-56BD1208B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823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15A-324F-4365-A046-A411317B7BBE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CE1F-72BC-49F4-8DF9-56BD1208B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022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15A-324F-4365-A046-A411317B7BBE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CE1F-72BC-49F4-8DF9-56BD1208B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92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15A-324F-4365-A046-A411317B7BBE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CE1F-72BC-49F4-8DF9-56BD1208B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250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15A-324F-4365-A046-A411317B7BBE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CE1F-72BC-49F4-8DF9-56BD1208B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539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15A-324F-4365-A046-A411317B7BBE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CE1F-72BC-49F4-8DF9-56BD1208B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372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15A-324F-4365-A046-A411317B7BBE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CE1F-72BC-49F4-8DF9-56BD1208B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3859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15A-324F-4365-A046-A411317B7BBE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CE1F-72BC-49F4-8DF9-56BD1208B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630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15A-324F-4365-A046-A411317B7BBE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CE1F-72BC-49F4-8DF9-56BD1208B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28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9615A-324F-4365-A046-A411317B7BBE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2CE1F-72BC-49F4-8DF9-56BD1208B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350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ick@mustardseedbooks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stardseedbooks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stardseedbooks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8229600" cy="190500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dirty="0"/>
              <a:t>Rethinking the Role of Decodable Texts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Early </a:t>
            </a:r>
            <a:r>
              <a:rPr lang="en-US" dirty="0"/>
              <a:t>Literacy Instruction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Rick Chan Frey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California, Berkeley</a:t>
            </a:r>
          </a:p>
          <a:p>
            <a:r>
              <a:rPr lang="en-US" dirty="0" smtClean="0">
                <a:solidFill>
                  <a:schemeClr val="tx1"/>
                </a:solidFill>
                <a:hlinkClick r:id="rId2"/>
              </a:rPr>
              <a:t>rick@mustardseedbooks.org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146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Rethinking the Role of Decodable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Should decodability support accuracy?</a:t>
            </a:r>
          </a:p>
          <a:p>
            <a:r>
              <a:rPr lang="en-US" dirty="0" smtClean="0"/>
              <a:t>Hiebert, Stewart &amp; </a:t>
            </a:r>
            <a:r>
              <a:rPr lang="en-US" dirty="0" err="1" smtClean="0"/>
              <a:t>Uzicanin</a:t>
            </a:r>
            <a:r>
              <a:rPr lang="en-US" dirty="0" smtClean="0"/>
              <a:t> (in press), study of student performance on DIBELS passages, word decodability did not predict accuracy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Compton, Appleton &amp; Hosp (2004), 248 2</a:t>
            </a:r>
            <a:r>
              <a:rPr lang="en-US" baseline="30000" dirty="0" smtClean="0"/>
              <a:t>nd</a:t>
            </a:r>
            <a:r>
              <a:rPr lang="en-US" dirty="0" smtClean="0"/>
              <a:t> grade students reading variety of texts, word decodability did not predict accuracy</a:t>
            </a:r>
          </a:p>
        </p:txBody>
      </p:sp>
    </p:spTree>
    <p:extLst>
      <p:ext uri="{BB962C8B-B14F-4D97-AF65-F5344CB8AC3E}">
        <p14:creationId xmlns:p14="http://schemas.microsoft.com/office/powerpoint/2010/main" xmlns="" val="653150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Rethinking the Role of Decodable Texts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249"/>
          <a:stretch/>
        </p:blipFill>
        <p:spPr bwMode="auto">
          <a:xfrm rot="5400000">
            <a:off x="2199190" y="10610"/>
            <a:ext cx="4821820" cy="830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015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Rethinking the Role of Decodable Texts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24099"/>
          <a:stretch>
            <a:fillRect/>
          </a:stretch>
        </p:blipFill>
        <p:spPr bwMode="auto">
          <a:xfrm>
            <a:off x="381000" y="1600200"/>
            <a:ext cx="4876800" cy="453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721" t="78937" r="6977"/>
          <a:stretch>
            <a:fillRect/>
          </a:stretch>
        </p:blipFill>
        <p:spPr bwMode="auto">
          <a:xfrm>
            <a:off x="3276600" y="4572000"/>
            <a:ext cx="553582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00155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Rethinking the Role of Decodable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Not all decodable words are created equal</a:t>
            </a:r>
          </a:p>
          <a:p>
            <a:pPr marL="0" indent="0" algn="ctr">
              <a:buNone/>
            </a:pPr>
            <a:endParaRPr lang="en-US" b="1" dirty="0" smtClean="0"/>
          </a:p>
          <a:p>
            <a:r>
              <a:rPr lang="en-US" dirty="0" smtClean="0"/>
              <a:t>25/45 students missed </a:t>
            </a:r>
            <a:r>
              <a:rPr lang="en-US" i="1" dirty="0" smtClean="0"/>
              <a:t>tramped</a:t>
            </a:r>
            <a:endParaRPr lang="en-US" dirty="0" smtClean="0"/>
          </a:p>
          <a:p>
            <a:r>
              <a:rPr lang="en-US" dirty="0" smtClean="0"/>
              <a:t>33/45 missed </a:t>
            </a:r>
            <a:r>
              <a:rPr lang="en-US" i="1" dirty="0" smtClean="0"/>
              <a:t>trudged</a:t>
            </a:r>
          </a:p>
          <a:p>
            <a:r>
              <a:rPr lang="en-US" dirty="0" smtClean="0"/>
              <a:t>Of the 20 most frequently missed words, 19 are low frequency, longer, decodable words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Why include these words?</a:t>
            </a:r>
          </a:p>
          <a:p>
            <a:pPr lvl="1"/>
            <a:r>
              <a:rPr lang="en-US" b="1" dirty="0" smtClean="0"/>
              <a:t>Intentionally unsupportive texts</a:t>
            </a:r>
          </a:p>
        </p:txBody>
      </p:sp>
    </p:spTree>
    <p:extLst>
      <p:ext uri="{BB962C8B-B14F-4D97-AF65-F5344CB8AC3E}">
        <p14:creationId xmlns:p14="http://schemas.microsoft.com/office/powerpoint/2010/main" xmlns="" val="653150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Rethinking the Role of Decodable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What happens when struggling readers spend all their time with texts that are too difficult?</a:t>
            </a:r>
          </a:p>
          <a:p>
            <a:pPr marL="0" indent="0" algn="ctr">
              <a:buNone/>
            </a:pPr>
            <a:endParaRPr lang="en-US" b="1" dirty="0" smtClean="0"/>
          </a:p>
          <a:p>
            <a:r>
              <a:rPr lang="en-US" dirty="0" smtClean="0"/>
              <a:t>Stop attempting to decode and ask to be told words they don’t recognize immediately </a:t>
            </a:r>
          </a:p>
          <a:p>
            <a:r>
              <a:rPr lang="en-US" dirty="0" smtClean="0"/>
              <a:t>Tolerating gibberish</a:t>
            </a:r>
          </a:p>
          <a:p>
            <a:r>
              <a:rPr lang="en-US" dirty="0" smtClean="0"/>
              <a:t>Inventing text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53150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Rethinking the Role of Decodable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The critical debate over supportive texts</a:t>
            </a:r>
          </a:p>
          <a:p>
            <a:pPr marL="0" indent="0" algn="ctr">
              <a:buNone/>
            </a:pPr>
            <a:endParaRPr lang="en-US" b="1" dirty="0" smtClean="0"/>
          </a:p>
          <a:p>
            <a:r>
              <a:rPr lang="fr-FR" dirty="0" err="1" smtClean="0"/>
              <a:t>Ehri</a:t>
            </a:r>
            <a:r>
              <a:rPr lang="fr-FR" dirty="0" smtClean="0"/>
              <a:t> &amp; Roberts, 1979; Nation et al, 2007; </a:t>
            </a:r>
            <a:r>
              <a:rPr lang="fr-FR" dirty="0" err="1" smtClean="0"/>
              <a:t>Landi</a:t>
            </a:r>
            <a:r>
              <a:rPr lang="fr-FR" dirty="0" smtClean="0"/>
              <a:t> et al, 2006 – </a:t>
            </a:r>
            <a:r>
              <a:rPr lang="fr-FR" dirty="0" err="1" smtClean="0"/>
              <a:t>contextual</a:t>
            </a:r>
            <a:r>
              <a:rPr lang="fr-FR" dirty="0" smtClean="0"/>
              <a:t> support </a:t>
            </a:r>
            <a:r>
              <a:rPr lang="fr-FR" dirty="0" err="1" smtClean="0"/>
              <a:t>undermines</a:t>
            </a:r>
            <a:r>
              <a:rPr lang="fr-FR" dirty="0" smtClean="0"/>
              <a:t> </a:t>
            </a:r>
            <a:r>
              <a:rPr lang="fr-FR" dirty="0" err="1" smtClean="0"/>
              <a:t>orthographic</a:t>
            </a:r>
            <a:r>
              <a:rPr lang="fr-FR" dirty="0" smtClean="0"/>
              <a:t> </a:t>
            </a:r>
            <a:r>
              <a:rPr lang="fr-FR" dirty="0" err="1" smtClean="0"/>
              <a:t>learning</a:t>
            </a:r>
            <a:endParaRPr lang="en-US" dirty="0" smtClean="0"/>
          </a:p>
          <a:p>
            <a:r>
              <a:rPr lang="en-US" dirty="0" smtClean="0"/>
              <a:t>Texts that are too difficult lead to low accuracy scores which lead to reduced word learning outcomes (along with other problems)</a:t>
            </a:r>
          </a:p>
        </p:txBody>
      </p:sp>
    </p:spTree>
    <p:extLst>
      <p:ext uri="{BB962C8B-B14F-4D97-AF65-F5344CB8AC3E}">
        <p14:creationId xmlns:p14="http://schemas.microsoft.com/office/powerpoint/2010/main" xmlns="" val="653150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Rethinking the Role of Decodable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Alternatives to decodable texts</a:t>
            </a:r>
          </a:p>
          <a:p>
            <a:pPr marL="0" indent="0" algn="ctr">
              <a:buNone/>
            </a:pPr>
            <a:endParaRPr lang="en-US" sz="1600" b="1" dirty="0" smtClean="0"/>
          </a:p>
          <a:p>
            <a:r>
              <a:rPr lang="en-US" dirty="0" smtClean="0"/>
              <a:t>New and improved decodable texts</a:t>
            </a:r>
          </a:p>
          <a:p>
            <a:pPr lvl="1"/>
            <a:r>
              <a:rPr lang="en-US" dirty="0" smtClean="0"/>
              <a:t>Fewer low frequency words</a:t>
            </a:r>
          </a:p>
          <a:p>
            <a:pPr lvl="1"/>
            <a:r>
              <a:rPr lang="en-US" dirty="0" smtClean="0"/>
              <a:t>Strategic repetition</a:t>
            </a:r>
          </a:p>
          <a:p>
            <a:pPr lvl="1"/>
            <a:r>
              <a:rPr lang="en-US" dirty="0" smtClean="0"/>
              <a:t>Supportive/natural language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Intelligently designed leveled texts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www.mustardseedbooks.org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05071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Rethinking the Role of Decodable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For a copy of the paper or questions</a:t>
            </a:r>
          </a:p>
          <a:p>
            <a:pPr marL="0" indent="0" algn="ctr">
              <a:buNone/>
            </a:pPr>
            <a:endParaRPr lang="en-US" b="1" dirty="0" smtClean="0"/>
          </a:p>
          <a:p>
            <a:r>
              <a:rPr lang="fr-FR" dirty="0" smtClean="0"/>
              <a:t>Rick Chan Frey, </a:t>
            </a:r>
            <a:r>
              <a:rPr lang="fr-FR" dirty="0" smtClean="0"/>
              <a:t>Doctoral Candidate, </a:t>
            </a:r>
            <a:r>
              <a:rPr lang="fr-FR" dirty="0" err="1" smtClean="0"/>
              <a:t>Department</a:t>
            </a:r>
            <a:r>
              <a:rPr lang="fr-FR" dirty="0" smtClean="0"/>
              <a:t> of  </a:t>
            </a:r>
            <a:r>
              <a:rPr lang="fr-FR" dirty="0" smtClean="0"/>
              <a:t>Education, UC Berkeley</a:t>
            </a:r>
          </a:p>
          <a:p>
            <a:r>
              <a:rPr lang="fr-FR" dirty="0" smtClean="0">
                <a:hlinkClick r:id="rId2"/>
              </a:rPr>
              <a:t>rick@mustardseedbooks.org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www.mustardseedbooks.org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23619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Rethinking the Role of Decodable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focus: what kind of texts work best to help students learn to read—hard to study</a:t>
            </a:r>
          </a:p>
          <a:p>
            <a:r>
              <a:rPr lang="en-US" dirty="0" smtClean="0"/>
              <a:t>On the way to answering this question, had to deal with decodable texts first and LTTM</a:t>
            </a:r>
          </a:p>
          <a:p>
            <a:r>
              <a:rPr lang="en-US" dirty="0" smtClean="0"/>
              <a:t>Simple design, gather data on students reading actual, daily decodable texts and see what we find out</a:t>
            </a:r>
          </a:p>
          <a:p>
            <a:r>
              <a:rPr lang="en-US" dirty="0" smtClean="0"/>
              <a:t>Analyzing this data became project on its 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723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Rethinking the Role of Decodable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Theory of Word Learning</a:t>
            </a:r>
          </a:p>
          <a:p>
            <a:r>
              <a:rPr lang="en-US" dirty="0" err="1" smtClean="0"/>
              <a:t>Ehri</a:t>
            </a:r>
            <a:r>
              <a:rPr lang="en-US" dirty="0" smtClean="0"/>
              <a:t>, 2005; Adams, 2009</a:t>
            </a:r>
          </a:p>
          <a:p>
            <a:r>
              <a:rPr lang="en-US" dirty="0" smtClean="0"/>
              <a:t>See word in text</a:t>
            </a:r>
          </a:p>
          <a:p>
            <a:r>
              <a:rPr lang="en-US" dirty="0" smtClean="0"/>
              <a:t>Attempt to decode it and do so successfully</a:t>
            </a:r>
          </a:p>
          <a:p>
            <a:r>
              <a:rPr lang="en-US" dirty="0" smtClean="0"/>
              <a:t>Encounter the word again in text</a:t>
            </a:r>
          </a:p>
          <a:p>
            <a:r>
              <a:rPr lang="en-US" dirty="0" smtClean="0"/>
              <a:t>Continue to decode it accurately</a:t>
            </a:r>
          </a:p>
          <a:p>
            <a:r>
              <a:rPr lang="en-US" dirty="0" smtClean="0"/>
              <a:t>Decoding becomes more and more fluent until the word is recognized by sight</a:t>
            </a:r>
          </a:p>
        </p:txBody>
      </p:sp>
    </p:spTree>
    <p:extLst>
      <p:ext uri="{BB962C8B-B14F-4D97-AF65-F5344CB8AC3E}">
        <p14:creationId xmlns:p14="http://schemas.microsoft.com/office/powerpoint/2010/main" xmlns="" val="300918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Rethinking the Role of Decodable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Main Findings</a:t>
            </a:r>
          </a:p>
          <a:p>
            <a:r>
              <a:rPr lang="en-US" dirty="0" smtClean="0"/>
              <a:t>Wide range in terms of successfulness in accuracy and fluency scores reading </a:t>
            </a:r>
            <a:r>
              <a:rPr lang="en-US" dirty="0" err="1" smtClean="0"/>
              <a:t>decodables</a:t>
            </a:r>
            <a:endParaRPr lang="en-US" dirty="0" smtClean="0"/>
          </a:p>
          <a:p>
            <a:r>
              <a:rPr lang="en-US" dirty="0" smtClean="0"/>
              <a:t>Struggling beginning readers had significant problems in terms of accuracy and fluency</a:t>
            </a:r>
          </a:p>
          <a:p>
            <a:r>
              <a:rPr lang="en-US" dirty="0" smtClean="0"/>
              <a:t>These results are linked with the development of problematic reading behaviors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8934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Rethinking the Role of Decodable Texts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212" y="1905000"/>
            <a:ext cx="84639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53334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Rethinking the Role of Decodable Texts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49630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144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Rethinking the Role of Decodable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What’s the big deal about accuracy?</a:t>
            </a:r>
          </a:p>
          <a:p>
            <a:r>
              <a:rPr lang="en-US" dirty="0" smtClean="0"/>
              <a:t>Adams (2009)  great overview of the case for using </a:t>
            </a:r>
            <a:r>
              <a:rPr lang="en-US" dirty="0" err="1" smtClean="0"/>
              <a:t>decodables</a:t>
            </a:r>
            <a:r>
              <a:rPr lang="en-US" dirty="0" smtClean="0"/>
              <a:t> with beginning readers</a:t>
            </a:r>
          </a:p>
          <a:p>
            <a:r>
              <a:rPr lang="en-US" dirty="0" smtClean="0"/>
              <a:t>Adams argues that successful repeated decoding is the “</a:t>
            </a:r>
            <a:r>
              <a:rPr lang="en-US" dirty="0" err="1" smtClean="0"/>
              <a:t>prepotent</a:t>
            </a:r>
            <a:r>
              <a:rPr lang="en-US" dirty="0" smtClean="0"/>
              <a:t> determinant” of automatic word recognition</a:t>
            </a:r>
          </a:p>
          <a:p>
            <a:r>
              <a:rPr lang="en-US" dirty="0" smtClean="0"/>
              <a:t>So what happens when students make lots of mistakes?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279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Rethinking the Role of Decodable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The relationship between accuracy </a:t>
            </a:r>
          </a:p>
          <a:p>
            <a:pPr marL="0" indent="0" algn="ctr">
              <a:buNone/>
            </a:pPr>
            <a:r>
              <a:rPr lang="en-US" b="1" dirty="0" smtClean="0"/>
              <a:t>and word learning</a:t>
            </a:r>
          </a:p>
          <a:p>
            <a:r>
              <a:rPr lang="en-US" dirty="0" smtClean="0"/>
              <a:t>Cunningham (2005) strong correlation between words read accurately and variety of word learning measures</a:t>
            </a:r>
          </a:p>
          <a:p>
            <a:r>
              <a:rPr lang="en-US" dirty="0" smtClean="0"/>
              <a:t>Share (1999) mistakes during reading affect what is learned</a:t>
            </a:r>
          </a:p>
          <a:p>
            <a:r>
              <a:rPr lang="en-US" dirty="0" smtClean="0"/>
              <a:t>Errors during reading undermines the development of automatic word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9206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Rethinking the Role of Decodable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Where were students making errors?</a:t>
            </a:r>
          </a:p>
          <a:p>
            <a:r>
              <a:rPr lang="en-US" dirty="0" smtClean="0"/>
              <a:t>84% of errors were on decodable words</a:t>
            </a:r>
          </a:p>
          <a:p>
            <a:r>
              <a:rPr lang="en-US" dirty="0" smtClean="0"/>
              <a:t>13% of errors were on sight words</a:t>
            </a:r>
          </a:p>
          <a:p>
            <a:r>
              <a:rPr lang="en-US" dirty="0" smtClean="0"/>
              <a:t>3% of errors on “story words”</a:t>
            </a:r>
          </a:p>
          <a:p>
            <a:endParaRPr lang="en-US" dirty="0"/>
          </a:p>
          <a:p>
            <a:r>
              <a:rPr lang="en-US" dirty="0" smtClean="0"/>
              <a:t>Why isn’t the scaffold of </a:t>
            </a:r>
            <a:r>
              <a:rPr lang="en-US" dirty="0" err="1" smtClean="0"/>
              <a:t>decodability</a:t>
            </a:r>
            <a:r>
              <a:rPr lang="en-US" dirty="0" smtClean="0"/>
              <a:t> working?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3150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609</Words>
  <Application>Microsoft Office PowerPoint</Application>
  <PresentationFormat>On-screen Show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Rethinking the Role of Decodable Texts  in  Early Literacy Instruction </vt:lpstr>
      <vt:lpstr>Rethinking the Role of Decodable Texts</vt:lpstr>
      <vt:lpstr>Rethinking the Role of Decodable Texts</vt:lpstr>
      <vt:lpstr>Rethinking the Role of Decodable Texts</vt:lpstr>
      <vt:lpstr>Rethinking the Role of Decodable Texts</vt:lpstr>
      <vt:lpstr>Rethinking the Role of Decodable Texts</vt:lpstr>
      <vt:lpstr>Rethinking the Role of Decodable Texts</vt:lpstr>
      <vt:lpstr>Rethinking the Role of Decodable Texts</vt:lpstr>
      <vt:lpstr>Rethinking the Role of Decodable Texts</vt:lpstr>
      <vt:lpstr>Rethinking the Role of Decodable Texts</vt:lpstr>
      <vt:lpstr>Rethinking the Role of Decodable Texts</vt:lpstr>
      <vt:lpstr>Rethinking the Role of Decodable Texts</vt:lpstr>
      <vt:lpstr>Rethinking the Role of Decodable Texts</vt:lpstr>
      <vt:lpstr>Rethinking the Role of Decodable Texts</vt:lpstr>
      <vt:lpstr>Rethinking the Role of Decodable Texts</vt:lpstr>
      <vt:lpstr>Rethinking the Role of Decodable Texts</vt:lpstr>
      <vt:lpstr>Rethinking the Role of Decodable Texts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the Role of Decodable Texts  in  Early Literacy Instruction</dc:title>
  <dc:creator>Rick</dc:creator>
  <cp:lastModifiedBy>Rick xps 8100</cp:lastModifiedBy>
  <cp:revision>20</cp:revision>
  <dcterms:created xsi:type="dcterms:W3CDTF">2012-11-27T05:18:37Z</dcterms:created>
  <dcterms:modified xsi:type="dcterms:W3CDTF">2012-11-28T07:13:19Z</dcterms:modified>
</cp:coreProperties>
</file>